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91" r:id="rId3"/>
    <p:sldId id="679" r:id="rId4"/>
    <p:sldId id="680" r:id="rId5"/>
    <p:sldId id="392" r:id="rId6"/>
    <p:sldId id="709" r:id="rId7"/>
    <p:sldId id="733" r:id="rId8"/>
    <p:sldId id="681" r:id="rId9"/>
    <p:sldId id="682" r:id="rId10"/>
    <p:sldId id="684" r:id="rId11"/>
    <p:sldId id="685" r:id="rId12"/>
    <p:sldId id="815" r:id="rId13"/>
    <p:sldId id="686" r:id="rId14"/>
    <p:sldId id="689" r:id="rId15"/>
    <p:sldId id="816" r:id="rId16"/>
    <p:sldId id="690" r:id="rId17"/>
    <p:sldId id="692" r:id="rId18"/>
    <p:sldId id="687" r:id="rId19"/>
    <p:sldId id="691" r:id="rId20"/>
    <p:sldId id="693" r:id="rId21"/>
    <p:sldId id="694" r:id="rId22"/>
    <p:sldId id="696" r:id="rId23"/>
    <p:sldId id="697" r:id="rId24"/>
    <p:sldId id="698" r:id="rId25"/>
    <p:sldId id="699" r:id="rId26"/>
    <p:sldId id="700" r:id="rId27"/>
    <p:sldId id="719" r:id="rId28"/>
    <p:sldId id="706" r:id="rId29"/>
    <p:sldId id="701" r:id="rId30"/>
    <p:sldId id="702" r:id="rId31"/>
    <p:sldId id="704" r:id="rId32"/>
    <p:sldId id="705" r:id="rId33"/>
    <p:sldId id="703" r:id="rId34"/>
    <p:sldId id="707" r:id="rId35"/>
    <p:sldId id="712" r:id="rId36"/>
    <p:sldId id="714" r:id="rId37"/>
    <p:sldId id="718" r:id="rId38"/>
    <p:sldId id="727" r:id="rId39"/>
    <p:sldId id="728" r:id="rId40"/>
    <p:sldId id="729" r:id="rId41"/>
    <p:sldId id="730" r:id="rId42"/>
    <p:sldId id="737" r:id="rId43"/>
    <p:sldId id="739" r:id="rId44"/>
    <p:sldId id="788" r:id="rId45"/>
    <p:sldId id="790" r:id="rId46"/>
    <p:sldId id="77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FDE"/>
    <a:srgbClr val="759A93"/>
    <a:srgbClr val="D5BF74"/>
    <a:srgbClr val="D1EFCD"/>
    <a:srgbClr val="A09EA9"/>
    <a:srgbClr val="F8E9CC"/>
    <a:srgbClr val="888782"/>
    <a:srgbClr val="E4EDF1"/>
    <a:srgbClr val="EEEDEB"/>
    <a:srgbClr val="ED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61AB-AB83-2961-C23C-25E28AC7E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6E2CE-484D-B203-F6F6-ACB7CE7CD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DA6B0-B836-D301-7939-86544D37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D7137-D23F-EFCA-7B14-5CB1A3B9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91F09-0DB2-3284-9841-5CEAFE85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A5E26-2AEE-5FFC-9362-5E96B13B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92EBC-3E59-FC86-847F-A4FB54953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3E2EB-B3E4-CC85-5FE5-6519724F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3E6C4-07DC-0F74-445B-D8F0649A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D9FE2-E8DC-1CA0-6D66-4E7F88AE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9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39239-7A11-9F39-EBB8-D88DA275F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5B095-DF75-EACC-6A70-BB331CB36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A8B4B-949A-A8C5-B0D2-EFECA556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C2AFB-EA24-9D17-E680-23581FBA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7B3D-827E-2459-964C-3879A0B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2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8CEC-EAC9-48D6-8B9B-EA4B81110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7EA95-78D9-40EE-ADDA-FABDCE08E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89641-0149-454B-8B6B-309B002C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5B1D-DFEC-4EFC-BEEB-E26F449C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74BA7-04F7-4A06-95EF-F740B49A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1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E302-2428-4FFE-B43B-6A432087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CC0C9-DF6D-4037-B5D8-0CFAEB884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BF611-A05F-4EBC-A44E-212BDAA4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FA207-FA83-46A4-9C56-0CD7F83C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E7212-BCEA-4DC6-B4EA-08C29810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1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8E77-2A78-48EE-9436-809BD66C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F4D9D-BB66-4557-A07E-2F419D887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698F-EA8E-4643-81A7-B1B22F3F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374B4-48A1-459D-A185-E4925F61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FD395-FA55-4F1C-944E-E854C074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0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2019-B0FF-42FA-9034-D032BFDA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583A2-0260-4952-9BB2-9C97F8F91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5C358-2285-473A-BB6B-53F26E3F6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57832-24D5-4190-A28F-4728BE04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1F142-E4A2-40ED-A454-46271E05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74C1F-3241-4B17-91D1-1FC9BC15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8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AF68-BFA3-4B65-9F4B-5E06C813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B57C2-9BEE-41E8-800A-46D18FA47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63D8B-8FD2-4482-A42A-B8384087F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E7377-BC1A-404F-B8E1-FD89A687B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83C53-E114-4FDE-8EC4-62AB408E8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DFF37-E861-4ACB-A90D-B191CEEF2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45FE55-2548-4B2F-8454-7ACF623B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1AF2D-4FF2-49AB-B49B-1AE05F69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442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F67BA-6A6E-42AC-BF54-9338B571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A7BB7-2E2A-4EA4-BCB8-42E02DF8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22CA1-9A2B-4E08-AB0B-7EA06E1E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98798-FF40-458E-8199-C40357DD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73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BF297-7780-4740-BB0A-DCA3E73B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631E4-C814-4DBB-8F25-CCAFD44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2A9DD-6963-4D00-A467-8AE04DA1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8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4755-9F03-45F5-BF18-64C018D1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4708-8864-4A3C-BA65-FC483AB9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36BFB-E8C3-4668-B7AB-DD0D5088F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78330-0A28-4BF4-8D49-A7F86162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787F7-61A9-4D0C-A0B6-760BF306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C87B7-1568-4A30-8509-52E80B78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2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6507-91BA-2AC9-3F99-1AF584E6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2274-F494-FA0E-AE26-4BFC49748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B2BD6-70DA-D5C4-0C61-D8E98074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32FC-C40D-03F9-1258-1C08058B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522ED-A284-9998-B5F3-06FBAAD5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75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D113-99B3-41F5-82D9-167B896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3A3C1-4D45-4DA6-913B-53DBFA4BA8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A2D60-4272-4FB7-8027-0B264B8D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1F8B4-9B9C-4F83-9036-1154D5EC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AA1C0-E6F9-4E4E-9463-22EF79D4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1BFB6-21E6-4E1B-BB55-12C73D53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59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F9A08-28FC-4BE1-93D6-838A67BE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61D0C-33A1-40A6-AE08-3092235B3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CC179-09C9-4845-B6A9-A8977C3F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73B70-613D-4019-910E-D7C4F294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BF77E-888C-45B1-B3F4-2687B86D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94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B6D1D-8D9B-45B8-BC3F-D7D4EB02C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F78C7-3E8E-4360-89C1-765C00208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0D1D5-416A-4E90-B503-B565659A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C5370-5D56-4A7E-ADDF-DC7AE3385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50ABF-9E7B-4049-ACCF-F1A1C668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0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3A8B-A351-71D9-6C5C-2D9B3E9A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FD16-9B01-4CCB-4152-6509AF8E9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771EC-AE4B-C45B-C0EF-5C98FCDFB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3A0E4-D310-4CCD-1478-0051CE62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FC43C-DA9B-6A50-BC29-1622B43C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F35B-B4BC-3B24-771E-A4DA30DC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B49A-93C3-FBE0-34CA-CFC5E466C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1F655-9931-E595-AB43-2850BD620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9CF89-5A7A-F5C2-3039-254DA665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191CC-7EEF-F3B6-76A8-8885D971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26B65-A113-E14D-7816-AB74BBBC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5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2CEE-346D-95FD-6A95-1B8E9B9C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235FC-F3D1-5111-4928-389B68526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BD7C7-B6C0-4B5A-4442-A50DF9F8E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E6405-E8D6-8773-38F7-7AD14B31A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9CDF41-7876-B7F6-2133-EF7DA621C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B6C6D-4BCC-AA53-0574-42166F81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D5DD4-FD89-4BE7-8F09-70881C08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3DA9EA-0EC5-6C72-95E0-548BB987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1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23D8-125F-BF6C-E926-8552D1D8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ED4E0-9598-E86E-2E12-1D03EBB2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C103B-6C71-F03F-09D0-3E841E63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0CFC1-E0AC-AA04-87D4-4A057D87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2BF06C-A439-071B-AD55-59963EEF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C6102-0C16-D83C-2996-6F733E56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E36D8-26CD-778B-5795-B211C430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68FA-BD03-8262-6234-8CDD2BF9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BADC4-C372-3FD9-FAC8-65AF6A3FB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2826E-5AA2-612A-E8C7-ADD6CDB6C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FC448-3E8D-BF6D-9AD7-3BA6CC4E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C5253-4F65-C8B4-52FA-02FCA681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CCBB4-1591-7CAB-E612-212E326D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96C1-136D-EA26-EDB1-5184C3E6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96A51-6391-C22A-67B0-8EC6E7CCB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AD35F-72B8-291F-526B-E319FCD21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17D67-3C30-1FFF-39CA-B8117F4F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7F4FD-3DD4-B1D6-D57C-96269095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0B6B-3F5C-71E7-4F9E-EAF1C4EB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4FDAE-5F2A-CC39-44C0-2C2E66C3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1D25D-1E50-CCBA-39E9-9823054B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B299-7510-4326-4555-D214CB16F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F88E9-D2A0-4648-8BE9-AE8F203625EE}" type="datetimeFigureOut">
              <a:rPr lang="en-US" smtClean="0"/>
              <a:t>2024/11/23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A8CEF-F9A3-866A-8213-9F1CA0236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B91C-57F6-7295-78C1-9EB523AB8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CAD6-C83C-4DFB-8DFD-D8A3CDD9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2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C6E59-90AA-448E-A814-557030AC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740A2-8B75-4FC4-BF6F-8E28D128A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7ECE7-79E5-4570-94F6-59A4BA6D1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4AF85-C09F-42AE-A78A-CE950CF5C91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37AF4-8B08-4B3D-94C6-DE8C0825E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78110-3585-4FC7-9C0F-74693ADD9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52BE-70A9-4BFE-A787-78503944FF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03E31-2F12-4DFE-9974-5DE7ADF5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03758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013143-3D3F-9E51-33E9-D850F183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412" y="66675"/>
            <a:ext cx="4537587" cy="67913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986F-6B50-1070-1AA2-EE592CEA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9" y="1589651"/>
            <a:ext cx="8037871" cy="4351338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آموزش و یادگیری در مدرسه اتفاق می افتد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اما تکرار و تمرین و تکلیف در منزل، باعث تثبیت یادگیری می شود 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سعی کنید خانه مکان امن و آرامی برای او باشد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به دور از تمام عوامل حواس پرتی مانند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 تلویزیون و تماس های تلفنی غیرضروری و...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عوامل ناامنی مثل بحث و دعوا و...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عوامل منفی و مخرب مانند تهدید و تنبیه و...</a:t>
            </a:r>
          </a:p>
          <a:p>
            <a:pPr mar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را تا حدممکن کاهش دهید</a:t>
            </a:r>
          </a:p>
        </p:txBody>
      </p:sp>
    </p:spTree>
    <p:extLst>
      <p:ext uri="{BB962C8B-B14F-4D97-AF65-F5344CB8AC3E}">
        <p14:creationId xmlns:p14="http://schemas.microsoft.com/office/powerpoint/2010/main" val="181533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12371-BDB3-C9E7-7F53-A485427B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8423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32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با فرزندتان وقت بگذرانید</a:t>
            </a:r>
            <a:br>
              <a:rPr lang="fa-IR" sz="32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r>
              <a:rPr lang="fa-IR" sz="32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در بهترین زمان و به بهترین شکل مسائل موجود را با هدف حل مسئله مطرح کنید</a:t>
            </a:r>
            <a:endParaRPr lang="en-US" sz="3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025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D4D54-5D02-E93B-CEA0-1311E6CF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DB335-F4F2-90FF-8BFC-61B35F89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10" y="335346"/>
            <a:ext cx="5606845" cy="1325563"/>
          </a:xfrm>
        </p:spPr>
        <p:txBody>
          <a:bodyPr/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وضعیت فرزندتان را </a:t>
            </a:r>
            <a:r>
              <a:rPr lang="fa-IR" b="1" dirty="0">
                <a:cs typeface="B Nazanin" panose="00000400000000000000" pitchFamily="2" charset="-78"/>
              </a:rPr>
              <a:t>درک</a:t>
            </a:r>
            <a:r>
              <a:rPr lang="fa-IR" dirty="0">
                <a:cs typeface="B Nazanin" panose="00000400000000000000" pitchFamily="2" charset="-78"/>
              </a:rPr>
              <a:t> کنید.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908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A9-4498-0A3A-70C8-96BB6A50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مشکلات فرزندتان را شناسایی کنید.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در مقابل موضوعاتش بی تفاوت نباشید...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6BA85-4BBB-7EB9-DADE-102070F6A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6425"/>
            <a:ext cx="12191999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68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4A1AC-F609-2DD6-85F1-C8483778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93575"/>
            <a:ext cx="10515600" cy="929148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مشکلات خودتان را به عنوان پدر و مادر بشناسید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آنها را رفع کنید... 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928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F279AE-EDE8-33DE-512C-BD15CEBD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66"/>
          <a:stretch/>
        </p:blipFill>
        <p:spPr>
          <a:xfrm>
            <a:off x="422030" y="1953846"/>
            <a:ext cx="6010275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652F9-8BE8-1D70-A448-5A7640F6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حواستان به تاثیر مستقیم و غیرمستقیم یادگیری مشاهده ای باشد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8BAB8-52FF-A809-E44F-4E21C820E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555" y="1810877"/>
            <a:ext cx="7784689" cy="435133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با نشان دادن علاقه به یادگیری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در فرزندتان اشتیاق ایجاد کنید. 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این کار به فرزندانتان می آموزد که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یادگیری ارزش تلاش کردن را دارد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 می تواند بسیار لذت بخش باشد. </a:t>
            </a:r>
          </a:p>
          <a:p>
            <a:pPr marL="0" indent="0" algn="ctr" rtl="1">
              <a:lnSpc>
                <a:spcPct val="15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2161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4048E-1045-CEB5-E7FC-C6129434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ED9B0-06B2-669A-EF8B-5E695932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b="1" dirty="0">
                <a:cs typeface="B Nazanin" panose="00000400000000000000" pitchFamily="2" charset="-78"/>
              </a:rPr>
              <a:t>الگوی مناسبی باشید.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5353F-1EEC-2DCF-FD65-8C1F32EB2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7729"/>
            <a:ext cx="10515600" cy="3699234"/>
          </a:xfrm>
        </p:spPr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شما به عنوان والدین برای فرزندان خود یک الگو هستید.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آنچه شما به عنوان والدین در زندگی روزمره خود می گویید و انجام می دهید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دیدگاه و نگرش  فرزندانتان را شکل می دهد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طرز فکر و رفتار شما مهم ترین الگوی فکری و رفتاری فرزندتان است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این کار مهم ترین عامل موفقیت فرزندتان است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810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C48D0-1C0D-44F5-92CE-CC32B7C1A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355747"/>
            <a:ext cx="5715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598B0-C0DF-9FCF-876B-29548176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5314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3600" dirty="0">
                <a:cs typeface="B Nazanin" panose="00000400000000000000" pitchFamily="2" charset="-78"/>
              </a:rPr>
              <a:t>فعالیت های فوق برنامه ی آموزشی و درسی برای فرزندتان در نظر بگیرید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21E80-DF97-95EC-74B4-733EA0B94389}"/>
              </a:ext>
            </a:extLst>
          </p:cNvPr>
          <p:cNvSpPr txBox="1"/>
          <p:nvPr/>
        </p:nvSpPr>
        <p:spPr>
          <a:xfrm>
            <a:off x="378542" y="1944077"/>
            <a:ext cx="609845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dirty="0">
                <a:cs typeface="B Nazanin" panose="00000400000000000000" pitchFamily="2" charset="-78"/>
              </a:rPr>
              <a:t>کلاس های موسیقی،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>
                <a:cs typeface="B Nazanin" panose="00000400000000000000" pitchFamily="2" charset="-78"/>
              </a:rPr>
              <a:t>فعالیتهای ورزشی،</a:t>
            </a:r>
            <a:br>
              <a:rPr lang="fa-IR" sz="3200" dirty="0">
                <a:cs typeface="B Nazanin" panose="00000400000000000000" pitchFamily="2" charset="-78"/>
              </a:rPr>
            </a:br>
            <a:r>
              <a:rPr lang="fa-IR" sz="3200" dirty="0">
                <a:cs typeface="B Nazanin" panose="00000400000000000000" pitchFamily="2" charset="-78"/>
              </a:rPr>
              <a:t>رفتن به کتابخانه،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>
                <a:cs typeface="B Nazanin" panose="00000400000000000000" pitchFamily="2" charset="-78"/>
              </a:rPr>
              <a:t>عضویت در تیم ها و گروه ها،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>
                <a:cs typeface="B Nazanin" panose="00000400000000000000" pitchFamily="2" charset="-78"/>
              </a:rPr>
              <a:t>و... </a:t>
            </a: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1057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2DD7E6-9C51-F802-E2DC-610E7D0D6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72"/>
            <a:ext cx="6096000" cy="4917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1AE1C0-53BE-65A8-56D1-3EEFA8EF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زمان بندی، برنامه ریزی و هدف گذاری را به او یاد بدهید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5A944-2DC2-9DBC-A6ED-B925DD6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0688"/>
            <a:ext cx="5869354" cy="4667250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lnSpc>
                <a:spcPct val="10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فرزند شما ناخودآگاه ​​زمان زیادی را صرف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تماشای تلویزیون،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بازی های ویدیویی،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استفاده از اینترنت و فضای مجازی،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ارتباط با دوستان و... می کنند.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این کار باعث می شود که فرزندتان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به انجام تکالیف مدرسه اهمیتی ندهد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 یا زمان کافی برای انجام آنها نداشته باشد. 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697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11DF9-39FA-065A-3021-D20DE907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A0DF49-F45B-CE0C-F87C-CA3E625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575465"/>
          </a:xfrm>
        </p:spPr>
        <p:txBody>
          <a:bodyPr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fa-IR" sz="3600" dirty="0">
                <a:cs typeface="B Nazanin" panose="00000400000000000000" pitchFamily="2" charset="-78"/>
              </a:rPr>
              <a:t>با فرزند خود تایمی برای صحبت و گفتگو در نظر بگیرید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حتی شده کوتاه،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حتی شده در زمان پیاده روی، رانندگی و....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1D2C9-D054-2FD2-55D7-C56BDD63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4893"/>
            <a:ext cx="10515600" cy="3082070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هم صحبت کنید و هم گوش بدهید(مهارت گفت و شنود)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نه اینکه همیشه گوینده باشید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او نشان دهید که علاقه مند به شنیدن صحبت های او هستید.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endParaRPr lang="fa-IR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496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37B610-8FD5-8DEF-8537-A6AFF431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" y="81038"/>
            <a:ext cx="3655891" cy="592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DB89B-5BC6-482A-BFC7-483338FAF8AB}"/>
              </a:ext>
            </a:extLst>
          </p:cNvPr>
          <p:cNvSpPr txBox="1"/>
          <p:nvPr/>
        </p:nvSpPr>
        <p:spPr>
          <a:xfrm>
            <a:off x="3705726" y="1707154"/>
            <a:ext cx="8436439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زینت السادات میرغفوریان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دکترای تخصصی روانشناسی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مشاور و روانشناس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مدیر و موسس کلینیک مشاوره و خدمات روانشناختی فصل زندگی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مدرس کارگاه های دانشگاه تهران، علامه طباطبایی، امیرکبیر، دانشگاه شریف و...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کارشناس صدا و سیما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مولف و مترجم بیش از 30 جلد کتاب در حوزه روانشناسی</a:t>
            </a:r>
            <a:endParaRPr lang="en-GB" sz="2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Sans" panose="020B0506030804020204" pitchFamily="34" charset="-78"/>
              <a:cs typeface="B Nazanin" panose="000004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DC044-3E22-42DA-8808-D177AFBFC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2" y="6010234"/>
            <a:ext cx="554329" cy="535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79B04B-5BC8-4839-A382-E3B10F1BD8EA}"/>
              </a:ext>
            </a:extLst>
          </p:cNvPr>
          <p:cNvSpPr txBox="1"/>
          <p:nvPr/>
        </p:nvSpPr>
        <p:spPr>
          <a:xfrm>
            <a:off x="1158079" y="6265275"/>
            <a:ext cx="2751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Faslezendegi.clinic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Sans" panose="020B0506030804020204" pitchFamily="34" charset="-78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5AC47-496A-450E-921A-DFBB05789CC8}"/>
              </a:ext>
            </a:extLst>
          </p:cNvPr>
          <p:cNvSpPr txBox="1"/>
          <p:nvPr/>
        </p:nvSpPr>
        <p:spPr>
          <a:xfrm>
            <a:off x="9494320" y="6293775"/>
            <a:ext cx="2903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0910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 - </a:t>
            </a: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1818214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Sans" panose="020B0506030804020204" pitchFamily="34" charset="-78"/>
              <a:cs typeface="B Nazanin" panose="00000400000000000000" pitchFamily="2" charset="-78"/>
            </a:endParaRPr>
          </a:p>
        </p:txBody>
      </p:sp>
      <p:pic>
        <p:nvPicPr>
          <p:cNvPr id="1038" name="Picture 14" descr="نسخه iOS واتساپ بروزرسانی شد: مجهز به حالت نمایش تصویر در تصویر و چند بهینه  سازی دیگر! - تکراتو">
            <a:extLst>
              <a:ext uri="{FF2B5EF4-FFF2-40B4-BE49-F238E27FC236}">
                <a16:creationId xmlns:a16="http://schemas.microsoft.com/office/drawing/2014/main" id="{81EDFC91-3F76-4E44-946C-494AA3005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r="23766"/>
          <a:stretch/>
        </p:blipFill>
        <p:spPr bwMode="auto">
          <a:xfrm>
            <a:off x="9494320" y="6167995"/>
            <a:ext cx="626867" cy="614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82014-AE32-4B69-8713-B15AA08A6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469" y="5960771"/>
            <a:ext cx="1029131" cy="1029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5FD65-2C29-41D9-B5FD-088EC20FC84A}"/>
              </a:ext>
            </a:extLst>
          </p:cNvPr>
          <p:cNvSpPr txBox="1"/>
          <p:nvPr/>
        </p:nvSpPr>
        <p:spPr>
          <a:xfrm>
            <a:off x="5459600" y="6293775"/>
            <a:ext cx="3735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Dr.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 </a:t>
            </a:r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Zinat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Nazanin" panose="00000400000000000000" pitchFamily="2" charset="-78"/>
              </a:rPr>
              <a:t> Mirghafourian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FC46B5-39F8-D863-9CB6-9DD17E78CFC9}"/>
              </a:ext>
            </a:extLst>
          </p:cNvPr>
          <p:cNvSpPr txBox="1">
            <a:spLocks/>
          </p:cNvSpPr>
          <p:nvPr/>
        </p:nvSpPr>
        <p:spPr>
          <a:xfrm>
            <a:off x="4590629" y="496424"/>
            <a:ext cx="6962274" cy="1096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راهبردهای والدین برای موفقیت فرزند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6414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AFFA6-2C87-A8C2-7BEA-F39C72C2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422B4-E18E-D4C8-D2C6-FBAC8366D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فرزندتان را به مسئولیت پذیری و مستقل بودن تشویق کنید.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99B9-234F-AD29-88A2-01B1AF8FD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92" y="1883509"/>
            <a:ext cx="10697308" cy="4293454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شما می توانید با وضع و اجرای قوانین معقول، منطقی، قابل پذیرش و تاثیرگذار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سلامت، موفقیت، رضایت و... فرزندتان کمک کنید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فرزندتان بگویید که باید مسئولیت کاری که انجام می دهد، حرفی که می زند،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چه در خانه و چه در مدرسه، را بر عهده بگیرد.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همزمان با این، فرزندتان باید مسئولیت تمیزی، نظافت و نگهداری از اتاق و وسائل شخصی خویش را به عهده بگیرد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 در بخش هایی از کارهای منزل یا بیرون به شما کمک کنند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262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6C7299-0597-1863-84C0-A89D8D68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8991-8861-1EB7-4BAE-6A948167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1982"/>
            <a:ext cx="10515600" cy="1481772"/>
          </a:xfrm>
        </p:spPr>
        <p:txBody>
          <a:bodyPr>
            <a:noAutofit/>
          </a:bodyPr>
          <a:lstStyle/>
          <a:p>
            <a:pPr marL="0" indent="0" algn="ctr" rtl="1">
              <a:lnSpc>
                <a:spcPct val="110000"/>
              </a:lnSpc>
              <a:buNone/>
            </a:pPr>
            <a:r>
              <a:rPr lang="fa-I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کمک کنید خاطرات خوب و زیبایی از خانه و مدرسه(زندگی) در ذهن او ثبت شود</a:t>
            </a:r>
          </a:p>
          <a:p>
            <a:pPr marL="0" indent="0" algn="ctr" rtl="1">
              <a:lnSpc>
                <a:spcPct val="110000"/>
              </a:lnSpc>
              <a:buNone/>
            </a:pPr>
            <a:r>
              <a:rPr lang="fa-I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تجربیات و خاطرات زندگی ...</a:t>
            </a:r>
          </a:p>
        </p:txBody>
      </p:sp>
    </p:spTree>
    <p:extLst>
      <p:ext uri="{BB962C8B-B14F-4D97-AF65-F5344CB8AC3E}">
        <p14:creationId xmlns:p14="http://schemas.microsoft.com/office/powerpoint/2010/main" val="2685931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8D2402-6AF3-2627-AC91-0487BC85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0"/>
            <a:ext cx="6781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EE7C4-C78E-28B1-7571-A6C95385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10832" cy="2417152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3600" dirty="0">
                <a:cs typeface="B Nazanin" panose="00000400000000000000" pitchFamily="2" charset="-78"/>
              </a:rPr>
              <a:t>نسبت به خودتان، خودش، مدرسه اش، زندگی و ... نگرش و برداشت مثبتی داشته باشید</a:t>
            </a:r>
            <a:br>
              <a:rPr lang="fa-IR" sz="3600" dirty="0">
                <a:cs typeface="B Nazanin" panose="00000400000000000000" pitchFamily="2" charset="-78"/>
              </a:rPr>
            </a:br>
            <a:r>
              <a:rPr lang="fa-IR" sz="3600" dirty="0">
                <a:cs typeface="B Nazanin" panose="00000400000000000000" pitchFamily="2" charset="-78"/>
              </a:rPr>
              <a:t>و دیدگاه روشنی به او ارائه دهید</a:t>
            </a:r>
            <a:br>
              <a:rPr lang="fa-IR" sz="3600" dirty="0">
                <a:cs typeface="B Nazanin" panose="00000400000000000000" pitchFamily="2" charset="-78"/>
              </a:rPr>
            </a:b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D89C-437F-0B6C-593B-1D0825E1C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" y="2782277"/>
            <a:ext cx="8010832" cy="3293086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وقتی پدر می گوید: &lt; من همیشه به یادگیری علاقه مند بوده ام&gt;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وقتی مادر می گوید:&lt; مطالبی که در مدرسه یاد گرفته ام، در فهمیدن مسائل مربوط به زندگی و کارم کمک زیادی به من کرده اند&gt;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وقتی به او می گوییم: &lt;تو دختر توانمندی هستی&gt; 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غیرمستقیم به فرزندان خود کمک می کنید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تا احساس مثبتی نسبت به درس و مدرسه کسب کنند.</a:t>
            </a:r>
          </a:p>
        </p:txBody>
      </p:sp>
    </p:spTree>
    <p:extLst>
      <p:ext uri="{BB962C8B-B14F-4D97-AF65-F5344CB8AC3E}">
        <p14:creationId xmlns:p14="http://schemas.microsoft.com/office/powerpoint/2010/main" val="1638037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CA88F-25BC-F005-B744-06F99AFEE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2DC32-395C-D60C-C5CA-2E8DC91E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646" y="125046"/>
            <a:ext cx="8409354" cy="1325563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 فراموش نکنید شما والد هستید، نه معلم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نقش معلم، ناظم، مدیر و... را برای فرزندتان ایفا نکنید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58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F5A02-5062-5EA6-59FD-288FCF39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7B4E6-A974-B479-0647-33EB5EDA1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69" y="2989888"/>
            <a:ext cx="10515600" cy="1678705"/>
          </a:xfrm>
        </p:spPr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به او یاد بدهید موفقیت تحصیلی (موفقیت در کار، رابطه، زندگی و...)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شامل «قراردادی» است که بین او و خودش گذاشته می‌شود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 بر مبنای اهدافی مشخص ، قابل‌دسترس است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3F3B07-B493-4DC3-B9A0-407A55FA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51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6602C-83E2-BDD4-C4C6-159E65AE7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C6329-C2AE-E46C-8BCF-AE23CDFF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294"/>
            <a:ext cx="10515600" cy="1325563"/>
          </a:xfrm>
        </p:spPr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همه چیز(درس خواندن) را برایش معنادارکنید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756FD-EC2A-06E4-7EE7-342CB6189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9" y="1825625"/>
            <a:ext cx="11754339" cy="4351338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برای آنکه فرزندتان برای درس خواندن انگیزه داشته باشد و احساس مسئولیت کند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باید درک کند که برای پدر و مادرش درس نمی‌خواند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بلکه این کار را برای خودش انجام می‌دهد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تا به هدفی شخصی دست یابد.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همچنین او باید قادر باشد بین زندگی کنونی‌‌اش به‌عنوان دانش‌آموز و زندگی آینده‌‌اش به‌عنوان فردی بزرگسال ارتباط ایجاد کند و از کودکی برنامه یا رویای شغل آینده‌‌اش را در ذهن بپروراند.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«می‌خواهی یک ... بشوی؟ درس ... خیلی برایت مهم است، یادگیری ... به تو خیلی کمک می‌کند»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البته این بدان معنا نیست که او را دربند برنامه‌ای دست نیافتنی و غیرعینی کنید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بلکه به او کمک کنید تا به تلاش‌هایی که مدرسه از او می‌خواهد، معنا ببخشید.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3310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E05B0-DEF5-C0C9-38A9-9778E6E5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587"/>
          <a:stretch/>
        </p:blipFill>
        <p:spPr>
          <a:xfrm>
            <a:off x="2762250" y="2552085"/>
            <a:ext cx="6667500" cy="4305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F3FA9-B924-7FE3-B3EA-A8F2FE88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942"/>
            <a:ext cx="10515600" cy="888488"/>
          </a:xfrm>
        </p:spPr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علایق ، توانمندی‌ها و استعدادهایش را بشناسید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1511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28367-E040-7F03-EBBE-82782E65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1031631" y="3626338"/>
            <a:ext cx="10589846" cy="258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F1684-07EF-B3EB-6C73-054F8A09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161"/>
            <a:ext cx="10515600" cy="1325563"/>
          </a:xfrm>
        </p:spPr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استعدادهای ویژه اش را شناسایی و تشویق و شکوفا کنید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6CE39-21D2-903E-3CC7-11BE0F14D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168"/>
            <a:ext cx="10515600" cy="4020893"/>
          </a:xfrm>
        </p:spPr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البته تا جایی که به نمرات مدرسه و توانایی تحصیلی اش لطمه ای وارد نشود. 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6609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A2C26-26A6-FD43-6142-965FFF176F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78"/>
          <a:stretch/>
        </p:blipFill>
        <p:spPr>
          <a:xfrm>
            <a:off x="0" y="-15875"/>
            <a:ext cx="4380271" cy="347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11AC7B-2E14-DFAF-C738-FBA69D5D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271" y="365125"/>
            <a:ext cx="7305047" cy="1325563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 به او یاد دهید زمان را اداره کند 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تعیین روال و روتین، ایجاد عادت درست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7AEF-241B-DA90-CDED-2B97001CD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277" y="2782277"/>
            <a:ext cx="10787836" cy="391550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اغلب بچه‌ها وقتی عادت می‌کنند تکالیفشان را به‌طور نامنظم انجام دهند،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در نهایت از خواندن درس و انجام تکلیف عاجز می‌شوند.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ازاین رو باید خیلی زود به آنها ریتم منظم و روال درست داد.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وقتی فرزندتان از مدرسه به خانه برمی‌گردد،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چه زمانی بیشتر احساس راحتی می‌کند تا تکالیفش را انجام دهد؟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با درنظر گرفتن علائق او و محدودیت‌های خانواده،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یک ساعت مشخص را برای شروع درس تعیین کنید. </a:t>
            </a:r>
          </a:p>
        </p:txBody>
      </p:sp>
    </p:spTree>
    <p:extLst>
      <p:ext uri="{BB962C8B-B14F-4D97-AF65-F5344CB8AC3E}">
        <p14:creationId xmlns:p14="http://schemas.microsoft.com/office/powerpoint/2010/main" val="225343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F9A28-78D3-2636-1196-165899DD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AF027-8952-C892-E37D-D7A9400E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فرزند خود را در مسیر موفقیت قرار دهید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A886-DC5A-63A6-759B-6F2CB21E8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055813"/>
            <a:ext cx="11504246" cy="4121150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فرزند شما هم مانند هر فرد دیگری، در اثر موفقیت های متناوب به موفقیت خو می گیرد.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آنها به مرور به خود اطمینان پیدا کرده و از خویشتن انتظار موفقیت دارند.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شکست نیز شکست های بعدی را به دنبال دارد.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فرزند شما به موفقیت های روزانه احتیاج دارد.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آنها باید آگاهی یابند که والدینشان از موفقیت آنها اطلاع حاصل کرده و به وجودشان افتخار می کنند. والدین باید به فرزندشان بفهمانند که موفقیت یک رویای دور و غیرقابل دسترس نیست،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بلکه موفقیت درزمان حال هم موجود و ممکن است.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7656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A5292-3E37-1DE8-F461-875D38577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32" r="27573"/>
          <a:stretch/>
        </p:blipFill>
        <p:spPr>
          <a:xfrm>
            <a:off x="1" y="0"/>
            <a:ext cx="3429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6ED73B-A0D9-0D15-9AA9-80999E137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174" y="228600"/>
            <a:ext cx="9055542" cy="6400800"/>
          </a:xfrm>
        </p:spPr>
        <p:txBody>
          <a:bodyPr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fa-IR" sz="3600" b="1" dirty="0">
                <a:cs typeface="B Nazanin" panose="00000400000000000000" pitchFamily="2" charset="-78"/>
              </a:rPr>
              <a:t>چگونه به پیشرفت تحصیلی فرزندان خود کمک کنیم؟</a:t>
            </a:r>
            <a:br>
              <a:rPr lang="fa-IR" sz="2800" b="1" dirty="0">
                <a:cs typeface="B Nazanin" panose="00000400000000000000" pitchFamily="2" charset="-78"/>
              </a:rPr>
            </a:br>
            <a:br>
              <a:rPr lang="en-US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به نظر شما مهم ترین عوامل موثر در موفقیت تحصیلی فرزندتان چیست؟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1- وضعیت اقتصادی خانواده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2- استعداد و توانایی فرزند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3- تحصیلات والدین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4- نوع رفتار و نحوه ارتباط در خانواده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5- محل تحصیل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6- پیوند بین اولیا و مدرسه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7- معلم و شیوه تدریس و آموزش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8- علاقه و انگیزه فرد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9- ضریب هوشی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10- امکانات و شرایط</a:t>
            </a:r>
            <a:br>
              <a:rPr lang="fa-IR" sz="2800" b="1" dirty="0">
                <a:cs typeface="B Nazanin" panose="00000400000000000000" pitchFamily="2" charset="-78"/>
              </a:rPr>
            </a:br>
            <a:r>
              <a:rPr lang="fa-IR" sz="2800" b="1" dirty="0">
                <a:cs typeface="B Nazanin" panose="00000400000000000000" pitchFamily="2" charset="-78"/>
              </a:rPr>
              <a:t>و...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870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A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235B-EE6B-9AEE-E371-C88C9858CF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30"/>
          <a:stretch/>
        </p:blipFill>
        <p:spPr>
          <a:xfrm>
            <a:off x="0" y="0"/>
            <a:ext cx="49849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5ACF4-1F4F-0625-E64A-38F904B50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599" y="28512"/>
            <a:ext cx="9407769" cy="1325563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b="1" dirty="0">
                <a:cs typeface="B Nazanin" panose="00000400000000000000" pitchFamily="2" charset="-78"/>
              </a:rPr>
              <a:t> ترس از شکست را در او ایجاد نکنید (کاهش دهید)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DCE5D-0853-A0DA-DD86-65175BAC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768" y="1598977"/>
            <a:ext cx="8737600" cy="5122253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وقتی به فرزندتان مسئولیت خیلی زیاد بدهید، نگرانی او گسترش می یابد.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اگر مسئولیت خواسته شده از او بسیار اندک باشد، او وابسته و تابع بار می آید. بین این دو سر طیف، یک بخش وسیع و پهناوری وجود دارد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که فرد در آن شاد، موفق و آرام به دنبال تلاش و موفقیت است.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این همان روابطی است که والدین باید برای دست یافتن به آن کوشش کنند. والدین دراعمال کنترل و انضباط باید تا جایی پیش روند که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فرزندشان اخذ تصمیم را فرا بگیریند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4400" b="1" dirty="0">
                <a:cs typeface="B Nazanin" panose="00000400000000000000" pitchFamily="2" charset="-78"/>
              </a:rPr>
              <a:t>و اما مقایسه... </a:t>
            </a:r>
          </a:p>
        </p:txBody>
      </p:sp>
    </p:spTree>
    <p:extLst>
      <p:ext uri="{BB962C8B-B14F-4D97-AF65-F5344CB8AC3E}">
        <p14:creationId xmlns:p14="http://schemas.microsoft.com/office/powerpoint/2010/main" val="3788742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1CD25-8C6D-95C8-0FB5-72F59665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617" y="2506662"/>
            <a:ext cx="6562725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42AC5-E2EB-DEFD-FBFB-0366DFA2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کمک کنید تا فرزندتان مرکز توجه خود را گسترش دهد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A164-7CB5-DE48-BEDE-1C4E8747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دچار تاییدطلبی و پذیرش جویی نشود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9498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B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23DA9-C97F-EBD4-EDE9-DC59CF82E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10"/>
          <a:stretch/>
        </p:blipFill>
        <p:spPr>
          <a:xfrm>
            <a:off x="0" y="1690688"/>
            <a:ext cx="5019982" cy="516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2036C-573F-87F2-E220-18DF2260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62" y="193186"/>
            <a:ext cx="10515600" cy="1325563"/>
          </a:xfrm>
        </p:spPr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او را به تفکر مداوم و تمرکز حواس تشویق کنید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7FBBB-8B6D-B416-0DA6-ACE814A9C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2" y="1825625"/>
            <a:ext cx="8188568" cy="4351338"/>
          </a:xfrm>
        </p:spPr>
        <p:txBody>
          <a:bodyPr>
            <a:normAutofit fontScale="92500"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فرزندتان باید حواس خود را ضمن انجام تکالیف و کارها متمرکز کند.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هر بار که او به تلاش خود برای یافتن پاسخ ادامه دهد،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توانایی او برای تمرکز افزایش می یابد.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یعنی به تمرکز مداوم و اصرار در تفکر عادت می کند.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والدین باید فرزند خود را به این روش تشویق کنند که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هنگام کار، به کار و هنگام درس به درس، و هنگام بازی به بازی کردن بپردازند.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این روش برای زندگی روش خوبی است.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2791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6B15D4-AAD6-B23F-0408-C497BFE1D8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30"/>
          <a:stretch/>
        </p:blipFill>
        <p:spPr>
          <a:xfrm>
            <a:off x="0" y="2315497"/>
            <a:ext cx="12192000" cy="4543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9EB4E-9F3B-9E09-8F62-1B188C04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93" y="291702"/>
            <a:ext cx="11235813" cy="778669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به جای اینکه نگران، عصبانی و... شوید سعی کنید شرایط را درک کنید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F6920-2E8E-016E-39D3-CA79F7F7D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" y="1253331"/>
            <a:ext cx="11882282" cy="4351338"/>
          </a:xfrm>
        </p:spPr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کجا مشکل داشته؟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چه چیزی را درست نفهمیده و نمی داند؟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چه کار کنیم تا دوباره این اشتباهات را تکرار نکند؟ </a:t>
            </a:r>
          </a:p>
        </p:txBody>
      </p:sp>
    </p:spTree>
    <p:extLst>
      <p:ext uri="{BB962C8B-B14F-4D97-AF65-F5344CB8AC3E}">
        <p14:creationId xmlns:p14="http://schemas.microsoft.com/office/powerpoint/2010/main" val="3590143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6E7430-B243-901F-4A89-326E52DC9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1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A7BA39-BCAD-8291-66FD-8907B21E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2" y="433388"/>
            <a:ext cx="6805246" cy="578772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موفقیت، آرزویی که باید به آن رسید!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58C79-F922-4244-B5B3-C9F4D33F8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84" y="5572369"/>
            <a:ext cx="6805246" cy="1722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4000" dirty="0">
                <a:cs typeface="0 Nazanin" panose="00000400000000000000" pitchFamily="2" charset="-78"/>
              </a:rPr>
              <a:t>تنها آرزوی محال است که محال است...</a:t>
            </a:r>
            <a:endParaRPr lang="en-US" sz="4000" dirty="0">
              <a:cs typeface="0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1317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088338-061D-DC82-C405-A559F8B49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349"/>
            <a:ext cx="1219200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9A44D-27F9-5AB4-6CA1-C5D78142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172"/>
            <a:ext cx="10515600" cy="652514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تعریف درستی از موفقیت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لزوم وفقیت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مراحل رسیدن به موفقیت را برای فرزندتان توضیح دهید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3503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693DC-F01F-F5D0-1DC0-8ABBA0DF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85"/>
          <a:stretch/>
        </p:blipFill>
        <p:spPr>
          <a:xfrm>
            <a:off x="0" y="2762250"/>
            <a:ext cx="5631426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EB67F-BCBF-4B9A-95F4-F98713A9C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0" y="1484923"/>
            <a:ext cx="11463782" cy="4692040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1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تعیین اهداف کوتاه‌مدت</a:t>
            </a:r>
          </a:p>
          <a:p>
            <a:pPr marL="0" indent="0" algn="ctr" rtl="1">
              <a:lnSpc>
                <a:spcPct val="11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1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تعیین اهداف بلندمدت</a:t>
            </a:r>
          </a:p>
          <a:p>
            <a:pPr marL="0" indent="0" algn="ctr" rtl="1">
              <a:lnSpc>
                <a:spcPct val="11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1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بازبینی و تنظیم اهداف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8842" y="261257"/>
            <a:ext cx="5403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6600" dirty="0">
                <a:cs typeface="B Nazanin" panose="00000400000000000000" pitchFamily="2" charset="-78"/>
              </a:rPr>
              <a:t>هدف گذاری</a:t>
            </a:r>
            <a:endParaRPr lang="en-US" sz="6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016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32FA6-B84E-47E5-F2F9-283204032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308" y="1825625"/>
            <a:ext cx="6117492" cy="435133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sz="4800" b="1" dirty="0">
                <a:cs typeface="B Nazanin" panose="00000400000000000000" pitchFamily="2" charset="-78"/>
              </a:rPr>
              <a:t>تهیه برنامه درسی مناسب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sz="4800" b="1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برنامه‌ریزی دقیق و منظم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یکی از کلیدهای موفقیت تحصیلی دانش‌آموزان است.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C21B0C-1423-950C-68A7-924E7BFB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0"/>
            <a:ext cx="4837471" cy="6657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029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709FF-D9DB-4A36-69DD-D9B2FD12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4" y="530942"/>
            <a:ext cx="11746523" cy="601835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تعیین اهداف: </a:t>
            </a:r>
            <a:r>
              <a:rPr lang="fa-IR" dirty="0">
                <a:cs typeface="B Nazanin" panose="00000400000000000000" pitchFamily="2" charset="-78"/>
              </a:rPr>
              <a:t>ابتدا اهداف کوتاه‌مدت و بلندمدت خود را مشخص کنید. این اهداف می‌توانند شامل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مطالعه برای امتحانات، انجام تکالیف روزانه، و پیشرفت در مهارت‌های خاصی مانند زبان یا ریاضیات باشند.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تقسیم زمان: </a:t>
            </a:r>
            <a:r>
              <a:rPr lang="fa-IR" dirty="0">
                <a:cs typeface="B Nazanin" panose="00000400000000000000" pitchFamily="2" charset="-78"/>
              </a:rPr>
              <a:t>زمان موجود خود را به بخش‌های مختلف تقسیم کنید.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این بخش‌ها می‌توانند شامل ساعات مطالعه، زمان استراحت، زمان ورزش و فعالیت‌های فوق برنامه باشند.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برنامه‌ای تهیه کنید که شامل زمان‌های مشخص برای هر یک از این فعالیت‌ها باشد.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اولویت‌بندی: </a:t>
            </a:r>
            <a:r>
              <a:rPr lang="fa-IR" dirty="0">
                <a:cs typeface="B Nazanin" panose="00000400000000000000" pitchFamily="2" charset="-78"/>
              </a:rPr>
              <a:t>فعالیت‌ها و وظایف خود را بر اساس اولویت‌ها مرتب کنید.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به عنوان مثال، تکالیف و پروژه‌های مهم‌تر را در اولویت قرار دهید و ابتدا آن‌ها را انجام دهید.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انعطاف‌پذیری: </a:t>
            </a:r>
            <a:r>
              <a:rPr lang="fa-IR" dirty="0">
                <a:cs typeface="B Nazanin" panose="00000400000000000000" pitchFamily="2" charset="-78"/>
              </a:rPr>
              <a:t>برنامه‌ریزی باید انعطاف‌پذیر باشد تا بتوانید در صورت نیاز تغییرات لازم را اعمال کنید.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ممکن است برخی از روزها نیاز به تغییر برنامه داشته باشید، بنابراین حتماً فضاهای خالی برای تغییرات پیش‌بینی کنید.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استفاده از ابزارهای برنامه‌ریزی: </a:t>
            </a:r>
            <a:r>
              <a:rPr lang="fa-IR" dirty="0">
                <a:cs typeface="B Nazanin" panose="00000400000000000000" pitchFamily="2" charset="-78"/>
              </a:rPr>
              <a:t>می‌توانید از تقویم‌ها، نرم‌افزارهای برنامه‌ریزی یا جدول‌های زمانی استفاده کنید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تا برنامه خود را سازماندهی کنید و به راحتی پیگیری کنید.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0520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8C654-94C2-B6C4-87D1-A80BCF8B3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958348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7CA5A-9846-3687-508D-9223AFEC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00000"/>
              </a:lnSpc>
            </a:pPr>
            <a:r>
              <a:rPr lang="fa-IR" dirty="0">
                <a:cs typeface="B Nazanin" panose="00000400000000000000" pitchFamily="2" charset="-78"/>
              </a:rPr>
              <a:t>تعیین زمان‌های استراحت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8C616-E2E0-4500-914D-0B7F05C5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استراحت‌های کوتاه و منظم می‌تواند به افزایش کارایی و تمرکز دانش‌آموزان کمک کند. استراحت‌های مناسب می‌توانند از خستگی ذهنی جلوگیری کنند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و به دانش‌آموزان انرژی بیشتری برای ادامه مطالعه بدهند. </a:t>
            </a:r>
          </a:p>
        </p:txBody>
      </p:sp>
    </p:spTree>
    <p:extLst>
      <p:ext uri="{BB962C8B-B14F-4D97-AF65-F5344CB8AC3E}">
        <p14:creationId xmlns:p14="http://schemas.microsoft.com/office/powerpoint/2010/main" val="312817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592B2B-1B57-401D-ADAD-234D30FF8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7" r="11196" b="7053"/>
          <a:stretch/>
        </p:blipFill>
        <p:spPr>
          <a:xfrm>
            <a:off x="404191" y="1391478"/>
            <a:ext cx="11383617" cy="5466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8538" y="53009"/>
            <a:ext cx="949872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7E6E6">
                      <a:alpha val="60000"/>
                    </a:srgbClr>
                  </a:glow>
                </a:effectLst>
                <a:uLnTx/>
                <a:uFillTx/>
                <a:latin typeface="IRANSans" panose="020B0506030804020204" pitchFamily="34" charset="-78"/>
                <a:ea typeface="+mn-ea"/>
                <a:cs typeface="B Nazanin" panose="00000400000000000000" pitchFamily="2" charset="-78"/>
              </a:rPr>
              <a:t>ما به عنوان پدر و مادر چه نقشی داریم؟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7E6E6">
                    <a:alpha val="60000"/>
                  </a:srgbClr>
                </a:glow>
              </a:effectLst>
              <a:uLnTx/>
              <a:uFillTx/>
              <a:latin typeface="IRANSans" panose="020B0506030804020204" pitchFamily="34" charset="-78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4374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9E83E-5FC3-C0D1-6CF1-D59575C2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985" y="185174"/>
            <a:ext cx="11650784" cy="647353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استراحت‌های کوتاه بین جلسات مطالعه: </a:t>
            </a:r>
            <a:r>
              <a:rPr lang="fa-IR" dirty="0">
                <a:cs typeface="B Nazanin" panose="00000400000000000000" pitchFamily="2" charset="-78"/>
              </a:rPr>
              <a:t>پس از هر 45 دقیقه تا 1 ساعت مطالعه،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یک استراحت کوتاه 10 تا 15 دقیقه‌ای داشته باشید.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استراحت‌های طولانی‌تر: </a:t>
            </a:r>
            <a:r>
              <a:rPr lang="fa-IR" dirty="0">
                <a:cs typeface="B Nazanin" panose="00000400000000000000" pitchFamily="2" charset="-78"/>
              </a:rPr>
              <a:t>پس از چند جلسه مطالعه، یک استراحت طولانی‌تر حدود 20 تا 30 دقیقه‌ای داشته باشید. در این زمان می‌توانید به فعالیت‌های آرامش‌بخش مانند قدم زدن، نوشیدن آب یا صحبت با دوستان بپردازید.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فعالیت‌های فیزیکی: </a:t>
            </a:r>
            <a:r>
              <a:rPr lang="fa-IR" dirty="0">
                <a:cs typeface="B Nazanin" panose="00000400000000000000" pitchFamily="2" charset="-78"/>
              </a:rPr>
              <a:t>در زمان‌های استراحت، به فعالیت‌های فیزیکی سبک بپردازید.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ورزش‌های ساده مانند کشش، یوگا یا حتی پیاده‌روی می‌توانند به کاهش استرس و خستگی کمک کنند.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زمان‌های استراحت ثابت: </a:t>
            </a:r>
            <a:r>
              <a:rPr lang="fa-IR" dirty="0">
                <a:cs typeface="B Nazanin" panose="00000400000000000000" pitchFamily="2" charset="-78"/>
              </a:rPr>
              <a:t>استراحت‌های خود را در زمان‌های مشخص و ثابت قرار دهید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تا بدن و ذهن شما به این زمان‌ها عادت کنند، این کار می‌تواند به بهبود نظم و کارایی شما کمک کند.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برنامه‌ریزی دقیق و منظم همراه با تعیین زمان‌های استراحت مناسب می‌تواند به دانش‌آموزان کمک کند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تا با تمرکز و انرژی بیشتری به تحصیل بپردازند و به اهداف تحصیلی خود دست یابند.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والدین نیز می‌توانند با حمایت و نظارت بر اجرای این برنامه‌ها به فرزندان خود در مدیریت بهتر زمان کمک کنند.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4697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562E0-8B19-695A-1983-B5E54E409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CEAED-7051-D8C7-6B37-FC68855D9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230"/>
            <a:ext cx="10515600" cy="2913409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محیط مطالعه مناسبی(فیزیکی و روانی) برای فرزندتان ایجاد کنید</a:t>
            </a:r>
          </a:p>
        </p:txBody>
      </p:sp>
    </p:spTree>
    <p:extLst>
      <p:ext uri="{BB962C8B-B14F-4D97-AF65-F5344CB8AC3E}">
        <p14:creationId xmlns:p14="http://schemas.microsoft.com/office/powerpoint/2010/main" val="3717189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2E4B1-FD1B-E3FD-47D4-28126C82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10333-7D6B-F7AA-3AAA-CBD56A587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832" y="689999"/>
            <a:ext cx="8008374" cy="4351338"/>
          </a:xfrm>
        </p:spPr>
        <p:txBody>
          <a:bodyPr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sz="4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زمان فرزندتان را مدیریت کنید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یک برنامه منظم و دقیق تهیه کنید که شامل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زمان‌های مشخص برای مطالعه، استراحت، ورزش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و فعالیت‌های فوق برنامه باشد.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</a:t>
            </a:r>
            <a:endParaRPr lang="en-US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4940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B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2351E-5EEB-A89C-8346-15C5A4BA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52" r="11668"/>
          <a:stretch/>
        </p:blipFill>
        <p:spPr>
          <a:xfrm>
            <a:off x="8939704" y="0"/>
            <a:ext cx="2892905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A27A-D01E-4929-2238-7273DDEA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4181"/>
            <a:ext cx="7405468" cy="5542782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20000"/>
              </a:lnSpc>
              <a:buNone/>
            </a:pPr>
            <a:r>
              <a:rPr lang="fa-IR" sz="3600" b="1" dirty="0">
                <a:cs typeface="B Nazanin" panose="00000400000000000000" pitchFamily="2" charset="-78"/>
              </a:rPr>
              <a:t>فراموش نکنید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sz="3600" b="1" dirty="0">
                <a:cs typeface="B Nazanin" panose="00000400000000000000" pitchFamily="2" charset="-78"/>
              </a:rPr>
              <a:t>موفقیت فقط در گرو تحصیل نیست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زندگی فقط یک بعد ندارد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و اگر بخواهیم فرزند موفقی  داشته باشیم،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موفقیت فقط از طریق تحصیل بدست نمی‌آید. 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هرچند که تحصیل میتواند یکی از راههای رسیدن به موفقیت باشد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5802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9581-2337-0FE2-F953-34855D2C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246" y="483395"/>
            <a:ext cx="7033846" cy="6112790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3200" b="1" dirty="0">
                <a:cs typeface="B Nazanin" panose="00000400000000000000" pitchFamily="2" charset="-78"/>
              </a:rPr>
              <a:t>فرزندانتان رویاهایی جدا از رویاهای شما دارند</a:t>
            </a: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رویاهایتان را به عنوان پدر و مادر در بچه هایتان نبینید. فرزندانتان یک آدم جدا هستند،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برای خودشان زندگی میکنند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و حق دارند به نحوی که دوست دارند زندگی کنند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و حق دارند علاقه مندیهای خودشان را دنبال کنند. 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آنها به راهنمایی و جمایت ما احتیاج دارند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0C70D4-F49C-621B-A480-38DC082B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480"/>
          <a:stretch/>
        </p:blipFill>
        <p:spPr>
          <a:xfrm>
            <a:off x="0" y="0"/>
            <a:ext cx="4694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7D599-0753-4ADA-527A-4BCF42A2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r="50000"/>
          <a:stretch/>
        </p:blipFill>
        <p:spPr>
          <a:xfrm>
            <a:off x="0" y="3429001"/>
            <a:ext cx="24384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2FB9D-2CF8-0BB6-845D-19220649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50000"/>
          <a:stretch/>
        </p:blipFill>
        <p:spPr>
          <a:xfrm>
            <a:off x="9753599" y="3429001"/>
            <a:ext cx="2438401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A5E17-45B3-8071-E37A-C4E4F1DC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50000"/>
          <a:stretch/>
        </p:blipFill>
        <p:spPr>
          <a:xfrm>
            <a:off x="9753599" y="0"/>
            <a:ext cx="2438400" cy="3428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1FDB-300C-5C4A-81D2-2D0F04E4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737" y="401453"/>
            <a:ext cx="10515600" cy="6007162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20000"/>
              </a:lnSpc>
              <a:buNone/>
            </a:pPr>
            <a:r>
              <a:rPr lang="fa-IR" b="1" dirty="0">
                <a:cs typeface="B Nazanin" panose="00000400000000000000" pitchFamily="2" charset="-78"/>
              </a:rPr>
              <a:t>از نظر نحوه تربیت فرزند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b="1" dirty="0">
                <a:cs typeface="B Nazanin" panose="00000400000000000000" pitchFamily="2" charset="-78"/>
              </a:rPr>
              <a:t>و بطور کلی نحوه اداره سیستم خانواده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b="1" dirty="0">
                <a:cs typeface="B Nazanin" panose="00000400000000000000" pitchFamily="2" charset="-78"/>
              </a:rPr>
              <a:t> می توان 4 نوع خانواده را در نظر گرفت: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الف - خانواده خشک و سخت گیر ( والدین سخت گیر و مستبد )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ب -   خانواده سهل گیر و آسان گیر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ج -   خانواده گسسته (‌ خانواده پریشان )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د  -   خانواده دمکرات (‌ خانواده سالم ) </a:t>
            </a:r>
          </a:p>
          <a:p>
            <a:pPr marL="0" indent="0" algn="ctr" rtl="1">
              <a:lnSpc>
                <a:spcPct val="120000"/>
              </a:lnSpc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b="1" dirty="0">
                <a:cs typeface="B Nazanin" panose="00000400000000000000" pitchFamily="2" charset="-78"/>
              </a:rPr>
              <a:t>شما جزو کدام دسته هستید؟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CC68E-2008-0750-94BC-9DB4774D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50000"/>
          <a:stretch/>
        </p:blipFill>
        <p:spPr>
          <a:xfrm>
            <a:off x="0" y="0"/>
            <a:ext cx="2438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4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5FAC47-561A-EE8B-157D-B591D55F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32" y="1036600"/>
            <a:ext cx="2370613" cy="2064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46EC9-6FA2-76C3-8416-695C6245DF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02" t="7244" r="15501" b="32483"/>
          <a:stretch/>
        </p:blipFill>
        <p:spPr>
          <a:xfrm>
            <a:off x="3986349" y="2618532"/>
            <a:ext cx="3977527" cy="287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4957B-3741-53E2-3DD0-29D580A30E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71" b="10645"/>
          <a:stretch/>
        </p:blipFill>
        <p:spPr>
          <a:xfrm>
            <a:off x="1552188" y="4306529"/>
            <a:ext cx="2254204" cy="1445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86AB3-4FEB-3E6C-6DAC-1B437DA79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71" y="4131847"/>
            <a:ext cx="1620023" cy="1620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341BE7-4CC0-43A8-98DC-AAD1E42D5836}"/>
              </a:ext>
            </a:extLst>
          </p:cNvPr>
          <p:cNvSpPr txBox="1"/>
          <p:nvPr/>
        </p:nvSpPr>
        <p:spPr>
          <a:xfrm>
            <a:off x="2321169" y="390269"/>
            <a:ext cx="7604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dirty="0">
                <a:cs typeface="0 Nazanin" panose="00000400000000000000" pitchFamily="2" charset="-78"/>
              </a:rPr>
              <a:t>به این مثلث دقت کنید</a:t>
            </a:r>
            <a:endParaRPr lang="en-US" sz="4800" dirty="0">
              <a:cs typeface="0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320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85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3D118-112C-1D92-4B1B-AB6005FE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62"/>
            <a:ext cx="5488813" cy="686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CCAB12-1D2D-1F4A-385A-E04BD013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771" y="594261"/>
            <a:ext cx="5010120" cy="652514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b="1" dirty="0">
                <a:cs typeface="B Nazanin" panose="00000400000000000000" pitchFamily="2" charset="-78"/>
              </a:rPr>
              <a:t>شرکت در جلسات مدرسه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1A112-A600-4D89-A58A-18416FF4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62" y="1824484"/>
            <a:ext cx="6979138" cy="4771701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تا جای ممکن در تمام جلسات مدسه،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جلسات اولیا و مربیان، 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جلسات آموزش خانواده ،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جلسات فردی و گروهی </a:t>
            </a:r>
          </a:p>
          <a:p>
            <a:pPr algn="ctr" rtl="1">
              <a:lnSpc>
                <a:spcPct val="120000"/>
              </a:lnSpc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جلسات مشاوره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که مدرسه با اهداف خاص</a:t>
            </a:r>
          </a:p>
          <a:p>
            <a:pPr marL="0" indent="0" algn="ctr" rtl="1">
              <a:lnSpc>
                <a:spcPct val="120000"/>
              </a:lnSpc>
              <a:buNone/>
            </a:pPr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برای شما در نظر می گیرد شرکت کنید</a:t>
            </a:r>
          </a:p>
          <a:p>
            <a:pPr algn="ctr" rtl="1">
              <a:lnSpc>
                <a:spcPct val="120000"/>
              </a:lnSpc>
            </a:pPr>
            <a:endParaRPr 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585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93A7-7D3B-A8DA-021C-F834E7B50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289"/>
          <a:stretch/>
        </p:blipFill>
        <p:spPr>
          <a:xfrm>
            <a:off x="1942486" y="1731033"/>
            <a:ext cx="8572500" cy="5126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90787-036E-E1D0-F26C-F9AE7F80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6" y="164135"/>
            <a:ext cx="11353800" cy="2343091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00000"/>
              </a:lnSpc>
            </a:pPr>
            <a:r>
              <a:rPr lang="fa-IR" sz="3600" b="1" dirty="0">
                <a:cs typeface="B Nazanin" panose="00000400000000000000" pitchFamily="2" charset="-78"/>
              </a:rPr>
              <a:t>معلمان ، کارکنان و پرسنل مدرسه فرزندتان را بشناسید </a:t>
            </a:r>
            <a:br>
              <a:rPr lang="fa-IR" sz="3600" b="1" dirty="0">
                <a:cs typeface="B Nazanin" panose="00000400000000000000" pitchFamily="2" charset="-78"/>
              </a:rPr>
            </a:br>
            <a:r>
              <a:rPr lang="fa-IR" sz="3600" b="1" dirty="0">
                <a:cs typeface="B Nazanin" panose="00000400000000000000" pitchFamily="2" charset="-78"/>
              </a:rPr>
              <a:t>و با آنها نهایت همفکری و همکاری را داشته باشید</a:t>
            </a:r>
            <a:br>
              <a:rPr lang="fa-IR" sz="3200" dirty="0">
                <a:cs typeface="B Nazanin" panose="00000400000000000000" pitchFamily="2" charset="-78"/>
              </a:rPr>
            </a:br>
            <a:r>
              <a:rPr lang="fa-IR" sz="3200" dirty="0">
                <a:cs typeface="B Nazanin" panose="00000400000000000000" pitchFamily="2" charset="-78"/>
              </a:rPr>
              <a:t>جدای از موضوعات تحصیلی و آموزشی، </a:t>
            </a:r>
            <a:br>
              <a:rPr lang="fa-IR" sz="3200" dirty="0">
                <a:cs typeface="B Nazanin" panose="00000400000000000000" pitchFamily="2" charset="-78"/>
              </a:rPr>
            </a:br>
            <a:r>
              <a:rPr lang="fa-IR" sz="3200" dirty="0">
                <a:cs typeface="B Nazanin" panose="00000400000000000000" pitchFamily="2" charset="-78"/>
              </a:rPr>
              <a:t>رشد همه جانبه (ذهنی، عاطفی، اجتماعی و...) فرزند شما در مدرسه اتفاق می افتد، در نتیجه ...</a:t>
            </a: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300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F29E5-B7D9-1DF0-702C-9D6C706E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721" y="3743325"/>
            <a:ext cx="6667500" cy="31146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1C6A7-F091-41E2-3F7E-2F2194C08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8270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بعد از شروع سال تحصیلی،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تایم های موثر و مستمری را برای دیدار و ملاقات با معلمین و کادر مدرسه ی فرزند خود در نظر بگیرید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(حتی اگر فرصت دیدار حضوری را ندارید، لااقل تماس تلفنی داشته باشید)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در فرصتی که پیدا می کنید سعی کنید از مسائل و مشکلات فرزندتان مطلع شوید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و به کمک راهکارها و توصیه هایی که به شما ارائه می شود،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به بهبود و پیشرفت فرزندتان کمک کنید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پرسنل مدرسه را از نگرانی های خود آگاه کنید و از آنها کمک بگیرید.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 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97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98AE3-20E4-04A8-BB82-D8B8CEAA0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8925"/>
            <a:ext cx="4762500" cy="4029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C266A-52BA-88E2-A994-4406F075F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Nazanin" panose="00000400000000000000" pitchFamily="2" charset="-78"/>
              </a:rPr>
              <a:t>وضعیت تحصیلی فرزند خود را پیگیری کنید(بی خبر نباشید)</a:t>
            </a:r>
            <a:endParaRPr lang="en-US" sz="40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073A5-F7F9-40DB-B8AA-134698495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1" y="1648644"/>
            <a:ext cx="11873207" cy="4351338"/>
          </a:xfrm>
        </p:spPr>
        <p:txBody>
          <a:bodyPr/>
          <a:lstStyle/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اگر فکر میکنید فرزندتان برای یادگیری بهتر مطالب به معلم خصوصی نیاز دارد، حتما برای او معلم بگیرید. 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اگر فکر میکنید لازم است خودتان بر انجام تکالیف و کارهایش نظارت کنید، حتما زمان لازم را در نظر بگیرید. 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اگر به مشاور و راهنما احتیاج دارد، شرایط را برایش فراهم کنید.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فراموش نکنید تحسین و تشویق شما باعث دلگرمی و انگیزه اوست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از تلاشهای فرزندتان تمجید و قدردانی کنید 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به افزایش عزت نفس و اعتماد به نفسش کمک کنید.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24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2450</Words>
  <Application>Microsoft Office PowerPoint</Application>
  <PresentationFormat>Widescreen</PresentationFormat>
  <Paragraphs>214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IRANSans</vt:lpstr>
      <vt:lpstr>Office Theme</vt:lpstr>
      <vt:lpstr>1_Office Theme</vt:lpstr>
      <vt:lpstr>PowerPoint Presentation</vt:lpstr>
      <vt:lpstr>PowerPoint Presentation</vt:lpstr>
      <vt:lpstr>چگونه به پیشرفت تحصیلی فرزندان خود کمک کنیم؟  به نظر شما مهم ترین عوامل موثر در موفقیت تحصیلی فرزندتان چیست؟ 1- وضعیت اقتصادی خانواده 2- استعداد و توانایی فرزند 3- تحصیلات والدین 4- نوع رفتار و نحوه ارتباط در خانواده 5- محل تحصیل 6- پیوند بین اولیا و مدرسه 7- معلم و شیوه تدریس و آموزش 8- علاقه و انگیزه فرد 9- ضریب هوشی 10- امکانات و شرایط و...</vt:lpstr>
      <vt:lpstr>PowerPoint Presentation</vt:lpstr>
      <vt:lpstr>PowerPoint Presentation</vt:lpstr>
      <vt:lpstr>شرکت در جلسات مدرسه</vt:lpstr>
      <vt:lpstr>معلمان ، کارکنان و پرسنل مدرسه فرزندتان را بشناسید  و با آنها نهایت همفکری و همکاری را داشته باشید جدای از موضوعات تحصیلی و آموزشی،  رشد همه جانبه (ذهنی، عاطفی، اجتماعی و...) فرزند شما در مدرسه اتفاق می افتد، در نتیجه ...</vt:lpstr>
      <vt:lpstr>PowerPoint Presentation</vt:lpstr>
      <vt:lpstr>وضعیت تحصیلی فرزند خود را پیگیری کنید(بی خبر نباشید)</vt:lpstr>
      <vt:lpstr>PowerPoint Presentation</vt:lpstr>
      <vt:lpstr>با فرزندتان وقت بگذرانید در بهترین زمان و به بهترین شکل مسائل موجود را با هدف حل مسئله مطرح کنید</vt:lpstr>
      <vt:lpstr>وضعیت فرزندتان را درک کنید.</vt:lpstr>
      <vt:lpstr>مشکلات فرزندتان را شناسایی کنید. در مقابل موضوعاتش بی تفاوت نباشید...</vt:lpstr>
      <vt:lpstr>مشکلات خودتان را به عنوان پدر و مادر بشناسید آنها را رفع کنید... </vt:lpstr>
      <vt:lpstr>حواستان به تاثیر مستقیم و غیرمستقیم یادگیری مشاهده ای باشد </vt:lpstr>
      <vt:lpstr>الگوی مناسبی باشید.</vt:lpstr>
      <vt:lpstr>فعالیت های فوق برنامه ی آموزشی و درسی برای فرزندتان در نظر بگیرید</vt:lpstr>
      <vt:lpstr>زمان بندی، برنامه ریزی و هدف گذاری را به او یاد بدهید</vt:lpstr>
      <vt:lpstr>با فرزند خود تایمی برای صحبت و گفتگو در نظر بگیرید حتی شده کوتاه، حتی شده در زمان پیاده روی، رانندگی و....</vt:lpstr>
      <vt:lpstr>فرزندتان را به مسئولیت پذیری و مستقل بودن تشویق کنید.</vt:lpstr>
      <vt:lpstr>PowerPoint Presentation</vt:lpstr>
      <vt:lpstr>نسبت به خودتان، خودش، مدرسه اش، زندگی و ... نگرش و برداشت مثبتی داشته باشید و دیدگاه روشنی به او ارائه دهید </vt:lpstr>
      <vt:lpstr> فراموش نکنید شما والد هستید، نه معلم نقش معلم، ناظم، مدیر و... را برای فرزندتان ایفا نکنید</vt:lpstr>
      <vt:lpstr>PowerPoint Presentation</vt:lpstr>
      <vt:lpstr>همه چیز(درس خواندن) را برایش معنادارکنید</vt:lpstr>
      <vt:lpstr>علایق ، توانمندی‌ها و استعدادهایش را بشناسید</vt:lpstr>
      <vt:lpstr>استعدادهای ویژه اش را شناسایی و تشویق و شکوفا کنید</vt:lpstr>
      <vt:lpstr> به او یاد دهید زمان را اداره کند  تعیین روال و روتین، ایجاد عادت درست</vt:lpstr>
      <vt:lpstr>فرزند خود را در مسیر موفقیت قرار دهید</vt:lpstr>
      <vt:lpstr> ترس از شکست را در او ایجاد نکنید (کاهش دهید)</vt:lpstr>
      <vt:lpstr>کمک کنید تا فرزندتان مرکز توجه خود را گسترش دهد</vt:lpstr>
      <vt:lpstr>او را به تفکر مداوم و تمرکز حواس تشویق کنید</vt:lpstr>
      <vt:lpstr>به جای اینکه نگران، عصبانی و... شوید سعی کنید شرایط را درک کنید</vt:lpstr>
      <vt:lpstr>موفقیت، آرزویی که باید به آن رسید!</vt:lpstr>
      <vt:lpstr>تعریف درستی از موفقیت لزوم وفقیت مراحل رسیدن به موفقیت را برای فرزندتان توضیح دهید</vt:lpstr>
      <vt:lpstr>PowerPoint Presentation</vt:lpstr>
      <vt:lpstr>PowerPoint Presentation</vt:lpstr>
      <vt:lpstr>PowerPoint Presentation</vt:lpstr>
      <vt:lpstr>تعیین زمان‌های استراحت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Dr.Mirghaforian</cp:lastModifiedBy>
  <cp:revision>46</cp:revision>
  <dcterms:created xsi:type="dcterms:W3CDTF">2024-11-16T17:52:59Z</dcterms:created>
  <dcterms:modified xsi:type="dcterms:W3CDTF">2024-11-23T07:19:43Z</dcterms:modified>
</cp:coreProperties>
</file>